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264" r:id="rId3"/>
    <p:sldId id="266" r:id="rId4"/>
    <p:sldId id="287" r:id="rId5"/>
    <p:sldId id="267" r:id="rId6"/>
    <p:sldId id="268" r:id="rId7"/>
    <p:sldId id="269" r:id="rId8"/>
    <p:sldId id="270" r:id="rId9"/>
    <p:sldId id="271" r:id="rId10"/>
    <p:sldId id="272" r:id="rId11"/>
    <p:sldId id="273" r:id="rId12"/>
    <p:sldId id="276" r:id="rId13"/>
    <p:sldId id="278" r:id="rId14"/>
    <p:sldId id="284" r:id="rId15"/>
    <p:sldId id="28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783ADD7-A3CC-46CA-B4EE-B20DC19C65C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p>
            <a:fld id="{510D19E4-4707-4D4C-84BE-F88B0E767A80}"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p>
            <a:fld id="{2B5A93A0-19E1-47AC-8700-509B6BECB2CF}" type="datetime1">
              <a:rPr lang="en-US" smtClean="0"/>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anose="05020102010507070707"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anose="05020102010507070707"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7620" y="-5080"/>
            <a:ext cx="1219199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tLang="en-US" dirty="0"/>
          </a:p>
        </p:txBody>
      </p:sp>
      <p:sp>
        <p:nvSpPr>
          <p:cNvPr id="21" name="Rectangle 20"/>
          <p:cNvSpPr>
            <a:spLocks noGrp="1" noRot="1" noChangeAspect="1" noMove="1" noResize="1" noEditPoints="1" noAdjustHandles="1" noChangeArrowheads="1" noChangeShapeType="1" noTextEdit="1"/>
          </p:cNvSpPr>
          <p:nvPr/>
        </p:nvSpPr>
        <p:spPr>
          <a:xfrm>
            <a:off x="1" y="761999"/>
            <a:ext cx="4642228" cy="5334001"/>
          </a:xfrm>
          <a:prstGeom prst="rect">
            <a:avLst/>
          </a:prstGeom>
          <a:gradFill>
            <a:gsLst>
              <a:gs pos="0">
                <a:srgbClr val="E30000"/>
              </a:gs>
              <a:gs pos="93000">
                <a:srgbClr val="760303">
                  <a:lumMod val="56000"/>
                  <a:alpha val="5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07010" y="1298575"/>
            <a:ext cx="4435475" cy="1141095"/>
          </a:xfrm>
        </p:spPr>
        <p:txBody>
          <a:bodyPr>
            <a:normAutofit fontScale="90000"/>
          </a:bodyPr>
          <a:lstStyle/>
          <a:p>
            <a:r>
              <a:rPr lang="en-IN" altLang="en-US" sz="4400" dirty="0"/>
              <a:t>FOOD RUNNER                 APP</a:t>
            </a:r>
            <a:endParaRPr lang="en-IN" altLang="en-US" sz="4400" dirty="0"/>
          </a:p>
        </p:txBody>
      </p:sp>
      <p:sp>
        <p:nvSpPr>
          <p:cNvPr id="3" name="Subtitle 2"/>
          <p:cNvSpPr>
            <a:spLocks noGrp="1"/>
          </p:cNvSpPr>
          <p:nvPr>
            <p:ph type="subTitle" idx="1"/>
          </p:nvPr>
        </p:nvSpPr>
        <p:spPr>
          <a:xfrm>
            <a:off x="643467" y="2579571"/>
            <a:ext cx="3685069" cy="3005075"/>
          </a:xfrm>
        </p:spPr>
        <p:txBody>
          <a:bodyPr>
            <a:normAutofit lnSpcReduction="10000"/>
          </a:bodyPr>
          <a:lstStyle/>
          <a:p>
            <a:r>
              <a:rPr lang="en-US" dirty="0"/>
              <a:t>Submitted To:-</a:t>
            </a:r>
            <a:endParaRPr lang="en-US" dirty="0"/>
          </a:p>
          <a:p>
            <a:r>
              <a:rPr lang="en-IN" dirty="0"/>
              <a:t>JIVESH (</a:t>
            </a:r>
            <a:r>
              <a:rPr lang="en-IN" dirty="0" err="1"/>
              <a:t>Supervisior</a:t>
            </a:r>
            <a:r>
              <a:rPr lang="en-IN" dirty="0"/>
              <a:t>)</a:t>
            </a:r>
            <a:endParaRPr lang="en-IN" dirty="0"/>
          </a:p>
          <a:p>
            <a:endParaRPr lang="en-IN" dirty="0"/>
          </a:p>
          <a:p>
            <a:endParaRPr lang="en-IN" dirty="0"/>
          </a:p>
          <a:p>
            <a:endParaRPr lang="en-IN" dirty="0"/>
          </a:p>
          <a:p>
            <a:pPr algn="ctr"/>
            <a:r>
              <a:rPr lang="en-IN" dirty="0"/>
              <a:t>  </a:t>
            </a:r>
            <a:r>
              <a:rPr lang="en-IN" altLang="en-US" i="1" dirty="0">
                <a:sym typeface="+mn-ea"/>
              </a:rPr>
              <a:t>SUBMITED BY</a:t>
            </a:r>
            <a:endParaRPr lang="en-IN" altLang="en-US" i="1" dirty="0"/>
          </a:p>
          <a:p>
            <a:pPr algn="ctr"/>
            <a:r>
              <a:rPr lang="en-IN" altLang="en-US" dirty="0">
                <a:sym typeface="+mn-ea"/>
              </a:rPr>
              <a:t>DIWAKAR MISHRA </a:t>
            </a:r>
            <a:endParaRPr lang="en-IN" altLang="en-US" dirty="0"/>
          </a:p>
          <a:p>
            <a:endParaRPr lang="en-US" dirty="0"/>
          </a:p>
        </p:txBody>
      </p:sp>
      <p:sp>
        <p:nvSpPr>
          <p:cNvPr id="23" name="Rectangle 22"/>
          <p:cNvSpPr>
            <a:spLocks noGrp="1" noRot="1" noChangeAspect="1" noMove="1" noResize="1" noEditPoints="1" noAdjustHandles="1" noChangeArrowheads="1" noChangeShapeType="1" noTextEdit="1"/>
          </p:cNvSpPr>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748530" y="0"/>
            <a:ext cx="2453640" cy="398780"/>
          </a:xfrm>
          <a:prstGeom prst="rect">
            <a:avLst/>
          </a:prstGeom>
          <a:noFill/>
        </p:spPr>
        <p:txBody>
          <a:bodyPr wrap="square" rtlCol="0">
            <a:spAutoFit/>
          </a:bodyPr>
          <a:lstStyle/>
          <a:p>
            <a:r>
              <a:rPr lang="en-IN" sz="2000" b="1" dirty="0"/>
              <a:t>LOGIN PAGE</a:t>
            </a:r>
            <a:endParaRPr lang="en-IN" sz="2000" b="1" dirty="0"/>
          </a:p>
        </p:txBody>
      </p:sp>
      <p:pic>
        <p:nvPicPr>
          <p:cNvPr id="5" name="Picture 4" descr="Screenshot_20221116-021651888"/>
          <p:cNvPicPr>
            <a:picLocks noChangeAspect="1"/>
          </p:cNvPicPr>
          <p:nvPr/>
        </p:nvPicPr>
        <p:blipFill>
          <a:blip r:embed="rId2"/>
          <a:stretch>
            <a:fillRect/>
          </a:stretch>
        </p:blipFill>
        <p:spPr>
          <a:xfrm>
            <a:off x="58420" y="586740"/>
            <a:ext cx="3508375" cy="5868035"/>
          </a:xfrm>
          <a:prstGeom prst="rect">
            <a:avLst/>
          </a:prstGeom>
        </p:spPr>
      </p:pic>
      <p:sp>
        <p:nvSpPr>
          <p:cNvPr id="6" name="Text Box 5"/>
          <p:cNvSpPr txBox="1"/>
          <p:nvPr/>
        </p:nvSpPr>
        <p:spPr>
          <a:xfrm>
            <a:off x="352425" y="0"/>
            <a:ext cx="2252980" cy="368300"/>
          </a:xfrm>
          <a:prstGeom prst="rect">
            <a:avLst/>
          </a:prstGeom>
          <a:noFill/>
        </p:spPr>
        <p:txBody>
          <a:bodyPr wrap="square" rtlCol="0">
            <a:spAutoFit/>
          </a:bodyPr>
          <a:p>
            <a:r>
              <a:rPr lang="en-IN" altLang="en-US" b="1"/>
              <a:t>SIGN UP OPTION</a:t>
            </a:r>
            <a:endParaRPr lang="en-IN" altLang="en-US" b="1"/>
          </a:p>
        </p:txBody>
      </p:sp>
      <p:pic>
        <p:nvPicPr>
          <p:cNvPr id="7" name="Picture 6" descr="Screenshot_20221116-021658208"/>
          <p:cNvPicPr>
            <a:picLocks noChangeAspect="1"/>
          </p:cNvPicPr>
          <p:nvPr/>
        </p:nvPicPr>
        <p:blipFill>
          <a:blip r:embed="rId3"/>
          <a:srcRect t="3898"/>
          <a:stretch>
            <a:fillRect/>
          </a:stretch>
        </p:blipFill>
        <p:spPr>
          <a:xfrm>
            <a:off x="4063365" y="586740"/>
            <a:ext cx="3575685" cy="5868670"/>
          </a:xfrm>
          <a:prstGeom prst="rect">
            <a:avLst/>
          </a:prstGeom>
        </p:spPr>
      </p:pic>
      <p:sp>
        <p:nvSpPr>
          <p:cNvPr id="8" name="Text Box 7"/>
          <p:cNvSpPr txBox="1"/>
          <p:nvPr/>
        </p:nvSpPr>
        <p:spPr>
          <a:xfrm>
            <a:off x="9600565" y="97790"/>
            <a:ext cx="1394460" cy="368300"/>
          </a:xfrm>
          <a:prstGeom prst="rect">
            <a:avLst/>
          </a:prstGeom>
          <a:noFill/>
        </p:spPr>
        <p:txBody>
          <a:bodyPr wrap="none" rtlCol="0">
            <a:spAutoFit/>
          </a:bodyPr>
          <a:p>
            <a:r>
              <a:rPr lang="en-IN" altLang="en-US">
                <a:highlight>
                  <a:srgbClr val="FFFF00"/>
                </a:highlight>
              </a:rPr>
              <a:t>HOME PAGE</a:t>
            </a:r>
            <a:endParaRPr lang="en-IN" altLang="en-US">
              <a:highlight>
                <a:srgbClr val="FFFF00"/>
              </a:highlight>
            </a:endParaRPr>
          </a:p>
        </p:txBody>
      </p:sp>
      <p:pic>
        <p:nvPicPr>
          <p:cNvPr id="9" name="Picture 8" descr="5"/>
          <p:cNvPicPr>
            <a:picLocks noChangeAspect="1"/>
          </p:cNvPicPr>
          <p:nvPr/>
        </p:nvPicPr>
        <p:blipFill>
          <a:blip r:embed="rId4"/>
          <a:stretch>
            <a:fillRect/>
          </a:stretch>
        </p:blipFill>
        <p:spPr>
          <a:xfrm>
            <a:off x="8277225" y="642620"/>
            <a:ext cx="3764280" cy="57410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descr="6"/>
          <p:cNvPicPr>
            <a:picLocks noChangeAspect="1"/>
          </p:cNvPicPr>
          <p:nvPr/>
        </p:nvPicPr>
        <p:blipFill>
          <a:blip r:embed="rId2"/>
          <a:srcRect l="18286" r="5190"/>
          <a:stretch>
            <a:fillRect/>
          </a:stretch>
        </p:blipFill>
        <p:spPr>
          <a:xfrm>
            <a:off x="4344670" y="295910"/>
            <a:ext cx="3162300" cy="6266180"/>
          </a:xfrm>
          <a:prstGeom prst="rect">
            <a:avLst/>
          </a:prstGeom>
        </p:spPr>
      </p:pic>
      <p:pic>
        <p:nvPicPr>
          <p:cNvPr id="6" name="Picture 5" descr="7"/>
          <p:cNvPicPr>
            <a:picLocks noChangeAspect="1"/>
          </p:cNvPicPr>
          <p:nvPr/>
        </p:nvPicPr>
        <p:blipFill>
          <a:blip r:embed="rId3"/>
          <a:srcRect l="19921" r="-2187"/>
          <a:stretch>
            <a:fillRect/>
          </a:stretch>
        </p:blipFill>
        <p:spPr>
          <a:xfrm>
            <a:off x="8408670" y="295910"/>
            <a:ext cx="3340735" cy="6266180"/>
          </a:xfrm>
          <a:prstGeom prst="rect">
            <a:avLst/>
          </a:prstGeom>
        </p:spPr>
      </p:pic>
      <p:pic>
        <p:nvPicPr>
          <p:cNvPr id="7" name="Picture 6" descr="5"/>
          <p:cNvPicPr>
            <a:picLocks noChangeAspect="1"/>
          </p:cNvPicPr>
          <p:nvPr/>
        </p:nvPicPr>
        <p:blipFill>
          <a:blip r:embed="rId4"/>
          <a:srcRect l="16697"/>
          <a:stretch>
            <a:fillRect/>
          </a:stretch>
        </p:blipFill>
        <p:spPr>
          <a:xfrm>
            <a:off x="403860" y="295910"/>
            <a:ext cx="3379470" cy="6264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8" name="Picture 7" descr="Screenshot_20221116-021702575"/>
          <p:cNvPicPr>
            <a:picLocks noChangeAspect="1"/>
          </p:cNvPicPr>
          <p:nvPr/>
        </p:nvPicPr>
        <p:blipFill>
          <a:blip r:embed="rId2"/>
          <a:stretch>
            <a:fillRect/>
          </a:stretch>
        </p:blipFill>
        <p:spPr>
          <a:xfrm>
            <a:off x="546100" y="184785"/>
            <a:ext cx="3208020" cy="6489700"/>
          </a:xfrm>
          <a:prstGeom prst="rect">
            <a:avLst/>
          </a:prstGeom>
        </p:spPr>
      </p:pic>
      <p:pic>
        <p:nvPicPr>
          <p:cNvPr id="9" name="Picture 8" descr="Screenshot_20221116-021706758"/>
          <p:cNvPicPr>
            <a:picLocks noChangeAspect="1"/>
          </p:cNvPicPr>
          <p:nvPr/>
        </p:nvPicPr>
        <p:blipFill>
          <a:blip r:embed="rId3"/>
          <a:stretch>
            <a:fillRect/>
          </a:stretch>
        </p:blipFill>
        <p:spPr>
          <a:xfrm>
            <a:off x="4370705" y="182880"/>
            <a:ext cx="3450590" cy="6490970"/>
          </a:xfrm>
          <a:prstGeom prst="rect">
            <a:avLst/>
          </a:prstGeom>
        </p:spPr>
      </p:pic>
      <p:pic>
        <p:nvPicPr>
          <p:cNvPr id="10" name="Picture 9" descr="Screenshot_20221116-021721857"/>
          <p:cNvPicPr>
            <a:picLocks noChangeAspect="1"/>
          </p:cNvPicPr>
          <p:nvPr/>
        </p:nvPicPr>
        <p:blipFill>
          <a:blip r:embed="rId4"/>
          <a:stretch>
            <a:fillRect/>
          </a:stretch>
        </p:blipFill>
        <p:spPr>
          <a:xfrm>
            <a:off x="8682355" y="184150"/>
            <a:ext cx="3064510" cy="6490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Picture 3" descr="Screenshot_20221116-021721857"/>
          <p:cNvPicPr>
            <a:picLocks noChangeAspect="1"/>
          </p:cNvPicPr>
          <p:nvPr/>
        </p:nvPicPr>
        <p:blipFill>
          <a:blip r:embed="rId2"/>
          <a:stretch>
            <a:fillRect/>
          </a:stretch>
        </p:blipFill>
        <p:spPr>
          <a:xfrm>
            <a:off x="4537075" y="326390"/>
            <a:ext cx="3172460" cy="6259830"/>
          </a:xfrm>
          <a:prstGeom prst="rect">
            <a:avLst/>
          </a:prstGeom>
        </p:spPr>
      </p:pic>
      <p:pic>
        <p:nvPicPr>
          <p:cNvPr id="6" name="Picture 5" descr="Screenshot_20221116-021725054"/>
          <p:cNvPicPr>
            <a:picLocks noChangeAspect="1"/>
          </p:cNvPicPr>
          <p:nvPr/>
        </p:nvPicPr>
        <p:blipFill>
          <a:blip r:embed="rId3"/>
          <a:stretch>
            <a:fillRect/>
          </a:stretch>
        </p:blipFill>
        <p:spPr>
          <a:xfrm>
            <a:off x="474980" y="313690"/>
            <a:ext cx="3086100" cy="6362065"/>
          </a:xfrm>
          <a:prstGeom prst="rect">
            <a:avLst/>
          </a:prstGeom>
        </p:spPr>
      </p:pic>
      <p:pic>
        <p:nvPicPr>
          <p:cNvPr id="7" name="Picture 6" descr="Screenshot_20221116-021733135"/>
          <p:cNvPicPr>
            <a:picLocks noChangeAspect="1"/>
          </p:cNvPicPr>
          <p:nvPr/>
        </p:nvPicPr>
        <p:blipFill>
          <a:blip r:embed="rId4"/>
          <a:stretch>
            <a:fillRect/>
          </a:stretch>
        </p:blipFill>
        <p:spPr>
          <a:xfrm>
            <a:off x="8686165" y="313690"/>
            <a:ext cx="3081020" cy="6296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82880"/>
            <a:ext cx="12192000" cy="61601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069848" y="96253"/>
            <a:ext cx="4483929" cy="770021"/>
          </a:xfrm>
        </p:spPr>
        <p:txBody>
          <a:bodyPr>
            <a:normAutofit fontScale="90000"/>
          </a:bodyPr>
          <a:lstStyle/>
          <a:p>
            <a:r>
              <a:rPr lang="en-US" sz="6000" b="1" dirty="0">
                <a:solidFill>
                  <a:schemeClr val="tx1"/>
                </a:solidFill>
                <a:effectLst/>
                <a:latin typeface="Times New Roman" panose="02020603050405020304" pitchFamily="18" charset="0"/>
                <a:ea typeface="Arial" panose="020B0604020202020204" pitchFamily="34" charset="0"/>
              </a:rPr>
              <a:t>ABSTRACT</a:t>
            </a:r>
            <a:endParaRPr lang="en-IN" dirty="0">
              <a:solidFill>
                <a:schemeClr val="tx1"/>
              </a:solidFill>
            </a:endParaRPr>
          </a:p>
        </p:txBody>
      </p:sp>
      <p:sp>
        <p:nvSpPr>
          <p:cNvPr id="5" name="Subtitle 4"/>
          <p:cNvSpPr>
            <a:spLocks noGrp="1"/>
          </p:cNvSpPr>
          <p:nvPr>
            <p:ph type="subTitle" idx="1"/>
          </p:nvPr>
        </p:nvSpPr>
        <p:spPr>
          <a:xfrm>
            <a:off x="337185" y="866140"/>
            <a:ext cx="12311380" cy="5159375"/>
          </a:xfrm>
        </p:spPr>
        <p:txBody>
          <a:bodyPr>
            <a:normAutofit fontScale="25000"/>
          </a:bodyPr>
          <a:lstStyle/>
          <a:p>
            <a:pPr algn="ctr"/>
            <a:r>
              <a:rPr lang="en-IN" altLang="en-US" dirty="0">
                <a:sym typeface="+mn-ea"/>
              </a:rPr>
              <a:t> </a:t>
            </a:r>
            <a:endParaRPr lang="en-IN" altLang="en-US" dirty="0"/>
          </a:p>
          <a:p>
            <a:pPr algn="just"/>
            <a:r>
              <a:rPr lang="en-IN" sz="6000" b="1" dirty="0">
                <a:ln/>
                <a:solidFill>
                  <a:schemeClr val="tx1"/>
                </a:solidFill>
                <a:effectLst>
                  <a:outerShdw blurRad="38100" dist="19050" dir="2700000" algn="tl" rotWithShape="0">
                    <a:schemeClr val="dk1">
                      <a:alpha val="40000"/>
                    </a:schemeClr>
                  </a:outerShdw>
                </a:effectLst>
              </a:rPr>
              <a:t>The simplicity and ease of access of a menu are the main things that facilitate ordering food in a restaurant.</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A Table menu completely revolutionizes the patron’s dining experience. Existing programs provide an app</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that restaurants can use to feed their menus into Android based tablets and make it easier for the diners to</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flip , swipe &amp; tap through the menu. We here aim to provide the restaurants with a tablet menu that would</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recommend dishes based on recommendation algorithm which has not been implemented elsewhere In</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addition to this we run the app on a Android based tablet &amp; noton an iOS based tablet which is more</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expensive alternative. We use a cloud-based Server for storing the database which makes it inexpensive &amp;</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secure.The prime objective of “best Restaurant finder "is to create a full fledged Android application which</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could locate a list of restaurants based on the location &amp; type of the cuisine entered by the user. The user</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not only finds all the restaurants in the city, but also he can make a choice of the best restaurant based on</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the rating &amp; cuisine he chooses to have. They can also obtain the detailed review of the restaurant he</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chooses. The Project is developed in kotlin Language by using IntelliJ IDEA.</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Integrated Development Environment (IDE).We use the Android Software Developmen Kit (SDK) which</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includes a variety of custom tools that help us develop mobile applications on the Android platform. The</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most important of these are the Android Emulator and the Android Development Tools (ADT) plug-in for</a:t>
            </a:r>
            <a:endParaRPr lang="en-IN" sz="6000" b="1" dirty="0">
              <a:ln/>
              <a:solidFill>
                <a:schemeClr val="tx1"/>
              </a:solidFill>
              <a:effectLst>
                <a:outerShdw blurRad="38100" dist="19050" dir="2700000" algn="tl" rotWithShape="0">
                  <a:schemeClr val="dk1">
                    <a:alpha val="40000"/>
                  </a:schemeClr>
                </a:outerShdw>
              </a:effectLst>
            </a:endParaRPr>
          </a:p>
          <a:p>
            <a:pPr algn="just"/>
            <a:r>
              <a:rPr lang="en-IN" sz="6000" b="1" dirty="0">
                <a:ln/>
                <a:solidFill>
                  <a:schemeClr val="tx1"/>
                </a:solidFill>
                <a:effectLst>
                  <a:outerShdw blurRad="38100" dist="19050" dir="2700000" algn="tl" rotWithShape="0">
                    <a:schemeClr val="dk1">
                      <a:alpha val="40000"/>
                    </a:schemeClr>
                  </a:outerShdw>
                </a:effectLst>
              </a:rPr>
              <a:t>IntelliJ IDEA</a:t>
            </a:r>
            <a:endParaRPr lang="en-IN" sz="6000" b="1" dirty="0">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7744" y="1447628"/>
            <a:ext cx="10516511" cy="39627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wak\Downloads\pexels-ray-piedra-1565982.jpgpexels-ray-piedra-1565982"/>
          <p:cNvPicPr>
            <a:picLocks noChangeAspect="1" noChangeArrowheads="1"/>
          </p:cNvPicPr>
          <p:nvPr/>
        </p:nvPicPr>
        <p:blipFill>
          <a:blip r:embed="rId1"/>
          <a:srcRect/>
          <a:stretch>
            <a:fillRect/>
          </a:stretch>
        </p:blipFill>
        <p:spPr bwMode="auto">
          <a:xfrm>
            <a:off x="909955" y="1312545"/>
            <a:ext cx="10300970" cy="52298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33375" y="513166"/>
            <a:ext cx="609760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b="1" dirty="0">
                <a:latin typeface="Lucida Sans Typewriter" panose="020B0509030504030204" pitchFamily="49" charset="0"/>
              </a:rPr>
              <a:t>Technology Used</a:t>
            </a:r>
            <a:endParaRPr lang="en-IN" sz="3600" b="1" dirty="0">
              <a:latin typeface="Lucida Sans Typewriter" panose="020B0509030504030204" pitchFamily="49" charset="0"/>
            </a:endParaRPr>
          </a:p>
        </p:txBody>
      </p:sp>
      <p:sp>
        <p:nvSpPr>
          <p:cNvPr id="6" name="TextBox 5"/>
          <p:cNvSpPr txBox="1"/>
          <p:nvPr/>
        </p:nvSpPr>
        <p:spPr>
          <a:xfrm>
            <a:off x="1237020" y="1998482"/>
            <a:ext cx="2156059" cy="645160"/>
          </a:xfrm>
          <a:prstGeom prst="rect">
            <a:avLst/>
          </a:prstGeom>
          <a:noFill/>
        </p:spPr>
        <p:txBody>
          <a:bodyPr wrap="square" rtlCol="0">
            <a:spAutoFit/>
          </a:bodyPr>
          <a:lstStyle/>
          <a:p>
            <a:r>
              <a:rPr lang="en-IN" sz="3600" dirty="0">
                <a:solidFill>
                  <a:schemeClr val="bg1"/>
                </a:solidFill>
                <a:latin typeface="Arial Black" panose="020B0A04020102020204" pitchFamily="34" charset="0"/>
              </a:rPr>
              <a:t>KOTLIN</a:t>
            </a:r>
            <a:endParaRPr lang="en-IN" sz="3600" dirty="0">
              <a:solidFill>
                <a:schemeClr val="bg1"/>
              </a:solidFill>
              <a:latin typeface="Arial Black" panose="020B0A04020102020204" pitchFamily="34" charset="0"/>
            </a:endParaRPr>
          </a:p>
        </p:txBody>
      </p:sp>
      <p:sp>
        <p:nvSpPr>
          <p:cNvPr id="8" name="TextBox 7"/>
          <p:cNvSpPr txBox="1"/>
          <p:nvPr/>
        </p:nvSpPr>
        <p:spPr>
          <a:xfrm>
            <a:off x="1237020" y="2842854"/>
            <a:ext cx="3635769" cy="645160"/>
          </a:xfrm>
          <a:prstGeom prst="rect">
            <a:avLst/>
          </a:prstGeom>
          <a:noFill/>
        </p:spPr>
        <p:txBody>
          <a:bodyPr wrap="square" rtlCol="0">
            <a:spAutoFit/>
          </a:bodyPr>
          <a:lstStyle/>
          <a:p>
            <a:r>
              <a:rPr lang="en-IN" sz="3600" dirty="0">
                <a:solidFill>
                  <a:schemeClr val="bg1"/>
                </a:solidFill>
                <a:latin typeface="Arial Black" panose="020B0A04020102020204" pitchFamily="34" charset="0"/>
              </a:rPr>
              <a:t>UI DESIGN</a:t>
            </a:r>
            <a:endParaRPr lang="en-IN" sz="3600" dirty="0">
              <a:solidFill>
                <a:schemeClr val="bg1"/>
              </a:solidFill>
              <a:latin typeface="Arial Black" panose="020B0A04020102020204" pitchFamily="34" charset="0"/>
            </a:endParaRPr>
          </a:p>
        </p:txBody>
      </p:sp>
      <p:sp>
        <p:nvSpPr>
          <p:cNvPr id="9" name="TextBox 8"/>
          <p:cNvSpPr txBox="1"/>
          <p:nvPr/>
        </p:nvSpPr>
        <p:spPr>
          <a:xfrm flipH="1">
            <a:off x="1314022" y="3961812"/>
            <a:ext cx="4158114" cy="645160"/>
          </a:xfrm>
          <a:prstGeom prst="rect">
            <a:avLst/>
          </a:prstGeom>
          <a:noFill/>
        </p:spPr>
        <p:txBody>
          <a:bodyPr wrap="square" rtlCol="0">
            <a:spAutoFit/>
          </a:bodyPr>
          <a:lstStyle/>
          <a:p>
            <a:r>
              <a:rPr lang="en-IN" sz="3600" dirty="0">
                <a:solidFill>
                  <a:schemeClr val="bg1"/>
                </a:solidFill>
                <a:latin typeface="Arial Black" panose="020B0A04020102020204" pitchFamily="34" charset="0"/>
              </a:rPr>
              <a:t>XML</a:t>
            </a:r>
            <a:endParaRPr lang="en-IN" sz="3600" dirty="0">
              <a:solidFill>
                <a:schemeClr val="bg1"/>
              </a:solidFill>
              <a:latin typeface="Arial Black" panose="020B0A04020102020204" pitchFamily="34" charset="0"/>
            </a:endParaRPr>
          </a:p>
        </p:txBody>
      </p:sp>
      <p:sp>
        <p:nvSpPr>
          <p:cNvPr id="10" name="TextBox 9"/>
          <p:cNvSpPr txBox="1"/>
          <p:nvPr/>
        </p:nvSpPr>
        <p:spPr>
          <a:xfrm flipH="1">
            <a:off x="1237020" y="5019576"/>
            <a:ext cx="5178392" cy="645160"/>
          </a:xfrm>
          <a:prstGeom prst="rect">
            <a:avLst/>
          </a:prstGeom>
          <a:noFill/>
        </p:spPr>
        <p:txBody>
          <a:bodyPr wrap="square" rtlCol="0">
            <a:spAutoFit/>
          </a:bodyPr>
          <a:lstStyle/>
          <a:p>
            <a:r>
              <a:rPr lang="en-IN" sz="3600" dirty="0">
                <a:solidFill>
                  <a:schemeClr val="bg1"/>
                </a:solidFill>
                <a:latin typeface="Arial Black" panose="020B0A04020102020204" pitchFamily="34" charset="0"/>
              </a:rPr>
              <a:t>SQlite</a:t>
            </a:r>
            <a:endParaRPr lang="en-IN" sz="3600" dirty="0">
              <a:solidFill>
                <a:schemeClr val="bg1"/>
              </a:solidFill>
              <a:latin typeface="Arial Black" panose="020B0A040201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905" y="1143000"/>
            <a:ext cx="2834640" cy="897255"/>
          </a:xfrm>
        </p:spPr>
        <p:txBody>
          <a:bodyPr>
            <a:normAutofit/>
          </a:bodyPr>
          <a:lstStyle/>
          <a:p>
            <a:r>
              <a:rPr lang="en-IN" b="1" dirty="0"/>
              <a:t>KOTLIN</a:t>
            </a:r>
            <a:endParaRPr lang="en-IN" b="1" dirty="0"/>
          </a:p>
        </p:txBody>
      </p:sp>
      <p:sp>
        <p:nvSpPr>
          <p:cNvPr id="3" name="Text Placeholder 2"/>
          <p:cNvSpPr>
            <a:spLocks noGrp="1"/>
          </p:cNvSpPr>
          <p:nvPr>
            <p:ph type="body" sz="half" idx="2"/>
          </p:nvPr>
        </p:nvSpPr>
        <p:spPr>
          <a:xfrm>
            <a:off x="635" y="2226945"/>
            <a:ext cx="3362960" cy="3589655"/>
          </a:xfrm>
        </p:spPr>
        <p:txBody>
          <a:bodyPr>
            <a:normAutofit fontScale="80000"/>
          </a:bodyPr>
          <a:lstStyle/>
          <a:p>
            <a:r>
              <a:rPr lang="en-IN" sz="1500" dirty="0"/>
              <a:t>Kotlin is an open-source, statically-typed programming language that supports both object- oriented and functional programming. Kotlin provides similar syntax and concepts from other languages, including C#, Java, and Scala, among many others. Kotlin does not aim to be unique instead, it draws inspiration from decades of language development. It exists in variants that target the JVM (Kotlin/JVM), JavaScript (Kotlin/JS), and native code (Kotlin/Native). Kotlin's interoperability with Java means that you don't have to adopt Kotlin all at once. You can have projects with both Kotlin and Java code. For more information on adding Kotlin to an existing app, see Add Kotlin to an existing app. If you are a part of a larger team, the size of your organization and codebase may necessitate special focus. For tips and other information, see Adopt Kotlin for large teams</a:t>
            </a:r>
            <a:r>
              <a:rPr lang="en-IN" dirty="0"/>
              <a:t>.</a:t>
            </a:r>
            <a:endParaRPr lang="en-IN" dirty="0"/>
          </a:p>
        </p:txBody>
      </p:sp>
      <p:sp>
        <p:nvSpPr>
          <p:cNvPr id="5" name="Content Placeholder 4"/>
          <p:cNvSpPr/>
          <p:nvPr>
            <p:ph idx="1"/>
          </p:nvPr>
        </p:nvSpPr>
        <p:spPr>
          <a:xfrm>
            <a:off x="3867785" y="219710"/>
            <a:ext cx="7315200" cy="6489065"/>
          </a:xfrm>
        </p:spPr>
        <p:txBody>
          <a:bodyPr>
            <a:normAutofit fontScale="70000"/>
          </a:bodyPr>
          <a:p>
            <a:pPr marL="0" indent="0">
              <a:buNone/>
            </a:pPr>
            <a:r>
              <a:rPr lang="en-US" sz="2855" b="1" u="sng">
                <a:solidFill>
                  <a:schemeClr val="bg1"/>
                </a:solidFill>
              </a:rPr>
              <a:t>Using Kotlin for Android Development</a:t>
            </a:r>
            <a:endParaRPr lang="en-US" sz="2855" b="1" u="sng">
              <a:solidFill>
                <a:schemeClr val="bg1"/>
              </a:solidFill>
            </a:endParaRPr>
          </a:p>
          <a:p>
            <a:pPr algn="l">
              <a:buFont typeface="Wingdings" panose="05000000000000000000" charset="0"/>
              <a:buChar char="Ø"/>
            </a:pPr>
            <a:r>
              <a:rPr lang="en-US" sz="2335">
                <a:solidFill>
                  <a:schemeClr val="bg1"/>
                </a:solidFill>
              </a:rPr>
              <a:t>Using Kotlin for Android development, you can benefit from:</a:t>
            </a:r>
            <a:endParaRPr lang="en-US" sz="2335">
              <a:solidFill>
                <a:schemeClr val="bg1"/>
              </a:solidFill>
            </a:endParaRPr>
          </a:p>
          <a:p>
            <a:pPr algn="l">
              <a:buFont typeface="Wingdings" panose="05000000000000000000" charset="0"/>
              <a:buChar char="Ø"/>
            </a:pPr>
            <a:r>
              <a:rPr lang="en-US" sz="2335">
                <a:solidFill>
                  <a:schemeClr val="bg1"/>
                </a:solidFill>
              </a:rPr>
              <a:t>Less code combined with greater readability. Spend less time writing your code and working to understand the code of others.</a:t>
            </a:r>
            <a:endParaRPr lang="en-US" sz="2335">
              <a:solidFill>
                <a:schemeClr val="bg1"/>
              </a:solidFill>
            </a:endParaRPr>
          </a:p>
          <a:p>
            <a:pPr algn="l">
              <a:buFont typeface="Wingdings" panose="05000000000000000000" charset="0"/>
              <a:buChar char="Ø"/>
            </a:pPr>
            <a:r>
              <a:rPr lang="en-US" sz="2335">
                <a:solidFill>
                  <a:schemeClr val="bg1"/>
                </a:solidFill>
              </a:rPr>
              <a:t>Mature language and environment. Since its creation in 2011, Kotlin has developed continuously, not only as a language but as a whole ecosystem with robust tooling. Now it's seamlessly integrated in Android Studio and is actively used by many companies for developing Android applications.</a:t>
            </a:r>
            <a:endParaRPr lang="en-US" sz="2335">
              <a:solidFill>
                <a:schemeClr val="bg1"/>
              </a:solidFill>
            </a:endParaRPr>
          </a:p>
          <a:p>
            <a:pPr algn="l">
              <a:buFont typeface="Wingdings" panose="05000000000000000000" charset="0"/>
              <a:buChar char="Ø"/>
            </a:pPr>
            <a:r>
              <a:rPr lang="en-US" sz="2335">
                <a:solidFill>
                  <a:schemeClr val="bg1"/>
                </a:solidFill>
              </a:rPr>
              <a:t>. Kotlin support in Android Jetpack and other libraries. KTX extensions add Kotlin language features, such as coroutines, extension functions, lambdas, and named parameters, to existing Android libraries.</a:t>
            </a:r>
            <a:endParaRPr lang="en-US" sz="2335">
              <a:solidFill>
                <a:schemeClr val="bg1"/>
              </a:solidFill>
            </a:endParaRPr>
          </a:p>
          <a:p>
            <a:pPr algn="l">
              <a:buFont typeface="Wingdings" panose="05000000000000000000" charset="0"/>
              <a:buChar char="Ø"/>
            </a:pPr>
            <a:r>
              <a:rPr lang="en-US" sz="2335">
                <a:solidFill>
                  <a:schemeClr val="bg1"/>
                </a:solidFill>
              </a:rPr>
              <a:t>Interoperability with Java. You can use Kotlin along with the Java programming language in your applications without needing to migrate all your code to Kotlin.</a:t>
            </a:r>
            <a:endParaRPr lang="en-US" sz="2335">
              <a:solidFill>
                <a:schemeClr val="bg1"/>
              </a:solidFill>
            </a:endParaRPr>
          </a:p>
          <a:p>
            <a:pPr algn="l">
              <a:buFont typeface="Wingdings" panose="05000000000000000000" charset="0"/>
              <a:buChar char="Ø"/>
            </a:pPr>
            <a:r>
              <a:rPr lang="en-US" sz="2335">
                <a:solidFill>
                  <a:schemeClr val="bg1"/>
                </a:solidFill>
              </a:rPr>
              <a:t>Support for multiplatform development. You can use Kotlin for developing not only Android but also iOS, backend, and web applications. Enjoy the benefits of sharing the common code among the platforms.</a:t>
            </a:r>
            <a:endParaRPr lang="en-US" sz="2335">
              <a:solidFill>
                <a:schemeClr val="bg1"/>
              </a:solidFill>
            </a:endParaRPr>
          </a:p>
          <a:p>
            <a:pPr algn="l">
              <a:buFont typeface="Wingdings" panose="05000000000000000000" charset="0"/>
              <a:buChar char="Ø"/>
            </a:pPr>
            <a:r>
              <a:rPr lang="en-US" sz="2335">
                <a:solidFill>
                  <a:schemeClr val="bg1"/>
                </a:solidFill>
              </a:rPr>
              <a:t>Code safety. Less code and better readability lead to fewer errors. The Kotlin compiler detects these remaining errors, making the code safe.</a:t>
            </a:r>
            <a:endParaRPr lang="en-US" sz="2335">
              <a:solidFill>
                <a:schemeClr val="bg1"/>
              </a:solidFill>
            </a:endParaRPr>
          </a:p>
          <a:p>
            <a:pPr algn="l">
              <a:buFont typeface="Wingdings" panose="05000000000000000000" charset="0"/>
              <a:buChar char="Ø"/>
            </a:pPr>
            <a:r>
              <a:rPr lang="en-US" sz="2335">
                <a:solidFill>
                  <a:schemeClr val="bg1"/>
                </a:solidFill>
              </a:rPr>
              <a:t>Easy learning. Kotlin is very easy to leam, especially for Java developers.</a:t>
            </a:r>
            <a:endParaRPr lang="en-US" sz="2335">
              <a:solidFill>
                <a:schemeClr val="bg1"/>
              </a:solidFill>
            </a:endParaRPr>
          </a:p>
          <a:p>
            <a:pPr algn="l">
              <a:buFont typeface="Wingdings" panose="05000000000000000000" charset="0"/>
              <a:buChar char="Ø"/>
            </a:pPr>
            <a:r>
              <a:rPr lang="en-US" sz="2335">
                <a:solidFill>
                  <a:schemeClr val="bg1"/>
                </a:solidFill>
              </a:rPr>
              <a:t>Big community. Kotlin has great support and many contributions from the community, which is growing all over the world. According to Google, over 60% of the top 1000</a:t>
            </a:r>
            <a:endParaRPr lang="en-US" sz="2335">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flipV="1">
            <a:off x="742950" y="922655"/>
            <a:ext cx="847090" cy="76200"/>
          </a:xfrm>
        </p:spPr>
        <p:txBody>
          <a:bodyPr>
            <a:normAutofit fontScale="90000"/>
          </a:bodyPr>
          <a:p>
            <a:br>
              <a:rPr lang="en-US"/>
            </a:br>
            <a:endParaRPr lang="en-US"/>
          </a:p>
        </p:txBody>
      </p:sp>
      <p:sp>
        <p:nvSpPr>
          <p:cNvPr id="3" name="Text Placeholder 2"/>
          <p:cNvSpPr>
            <a:spLocks noGrp="1"/>
          </p:cNvSpPr>
          <p:nvPr>
            <p:ph type="body" sz="half" idx="2"/>
          </p:nvPr>
        </p:nvSpPr>
        <p:spPr>
          <a:xfrm>
            <a:off x="3684270" y="379730"/>
            <a:ext cx="8057515" cy="6268085"/>
          </a:xfrm>
        </p:spPr>
        <p:txBody>
          <a:bodyPr>
            <a:normAutofit/>
            <a:scene3d>
              <a:camera prst="orthographicFront"/>
              <a:lightRig rig="threePt" dir="t"/>
            </a:scene3d>
          </a:bodyPr>
          <a:lstStyle/>
          <a:p>
            <a:pPr algn="just">
              <a:lnSpc>
                <a:spcPct val="90000"/>
              </a:lnSpc>
            </a:pPr>
            <a:r>
              <a:rPr lang="en-IN" sz="2800" b="1" u="sng"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Designing User Interfaces for Users</a:t>
            </a:r>
            <a:endParaRPr lang="en-IN" sz="2800" b="1" u="sng"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User interfaces are the access points where users interact with designs. They come in three formats:</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Graphical user interfaces (GUIs)—Users interact with visual representations on digital control panels. A computer’s desktop is a GUI.</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Voice-controlled interfaces (VUIs)—Users interact with these through their voices. Most smart assistants—e.g., Siri on iPhone and Alexa on Amazon devices—are VUI</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Gesture-based interfaces—Users engage with 3D design spaces through bodily motions: e.g., in virtual reality (VR) games.</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To design UIs best, you should consider:</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Users judge designs quickly and care about usability and likeability.</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They don’t care about your design, but about getting their tasks done easily and with minimum effort.</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Your design should therefore be “invisible”: Users shouldn’t focus on it but on completing tasks: e.g., ordering pizza on Domino’s Zero Click app.</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r>
              <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So, understand your users’ contexts and task flows (which you can find from, e.g., customer journey maps), to fine-tune the best, most intuitive UIs that deliver seamless experiences.</a:t>
            </a: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gn="just">
              <a:lnSpc>
                <a:spcPct val="90000"/>
              </a:lnSpc>
              <a:buFont typeface="Wingdings" panose="05000000000000000000" charset="0"/>
              <a:buChar char="Ø"/>
            </a:pPr>
            <a:endParaRPr lang="en-IN" sz="1600" dirty="0">
              <a:ln/>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4" name="TextBox 3"/>
          <p:cNvSpPr txBox="1"/>
          <p:nvPr/>
        </p:nvSpPr>
        <p:spPr>
          <a:xfrm>
            <a:off x="88900" y="1275080"/>
            <a:ext cx="3387725" cy="645160"/>
          </a:xfrm>
          <a:prstGeom prst="rect">
            <a:avLst/>
          </a:prstGeom>
          <a:noFill/>
        </p:spPr>
        <p:txBody>
          <a:bodyPr wrap="square" rtlCol="0">
            <a:spAutoFit/>
          </a:bodyPr>
          <a:lstStyle/>
          <a:p>
            <a:r>
              <a:rPr lang="en-IN" sz="3600" b="1" dirty="0"/>
              <a:t>UI  DESIGN</a:t>
            </a:r>
            <a:endParaRPr lang="en-IN" sz="3600" b="1" dirty="0"/>
          </a:p>
        </p:txBody>
      </p:sp>
      <p:sp>
        <p:nvSpPr>
          <p:cNvPr id="2" name="Text Box 1"/>
          <p:cNvSpPr txBox="1"/>
          <p:nvPr/>
        </p:nvSpPr>
        <p:spPr>
          <a:xfrm>
            <a:off x="190500" y="2197100"/>
            <a:ext cx="2775585" cy="3138170"/>
          </a:xfrm>
          <a:prstGeom prst="rect">
            <a:avLst/>
          </a:prstGeom>
          <a:noFill/>
        </p:spPr>
        <p:txBody>
          <a:bodyPr wrap="square" rtlCol="0">
            <a:spAutoFit/>
          </a:bodyPr>
          <a:p>
            <a:r>
              <a:rPr lang="en-US"/>
              <a:t>User interface (UI) design is the process designers use to build interfaces in software or computerized devices, focusing on looks or style. Designers aim to create interfaces which users find easy to use and pleasurable. UI design refers to graphical user interfaces and other forms</a:t>
            </a:r>
            <a:r>
              <a:rPr lang="en-IN" altLang="en-US"/>
              <a:t>.</a:t>
            </a:r>
            <a:endParaRPr lang="en-IN" altLang="en-US"/>
          </a:p>
        </p:txBody>
      </p:sp>
      <p:sp>
        <p:nvSpPr>
          <p:cNvPr id="7" name="Content Placeholder 6"/>
          <p:cNvSpPr/>
          <p:nvPr>
            <p:ph idx="1"/>
          </p:nvPr>
        </p:nvSpPr>
        <p:spPr>
          <a:xfrm flipH="1">
            <a:off x="3251200" y="6031865"/>
            <a:ext cx="433705" cy="471170"/>
          </a:xfrm>
        </p:spPr>
        <p:txBody>
          <a:bodyPr/>
          <a:p>
            <a:pPr marL="0" indent="0">
              <a:buNone/>
            </a:pPr>
            <a:endParaRPr lang="en-US"/>
          </a:p>
          <a:p>
            <a:pPr marL="0" indent="0">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55905" y="1143000"/>
            <a:ext cx="2834640" cy="917575"/>
          </a:xfrm>
        </p:spPr>
        <p:txBody>
          <a:bodyPr>
            <a:normAutofit fontScale="90000"/>
          </a:bodyPr>
          <a:p>
            <a:br>
              <a:rPr lang="en-US"/>
            </a:br>
            <a:br>
              <a:rPr lang="en-US"/>
            </a:br>
            <a:endParaRPr lang="en-US"/>
          </a:p>
        </p:txBody>
      </p:sp>
      <p:sp>
        <p:nvSpPr>
          <p:cNvPr id="3" name="Text Placeholder 2"/>
          <p:cNvSpPr>
            <a:spLocks noGrp="1"/>
          </p:cNvSpPr>
          <p:nvPr>
            <p:ph type="body" sz="half" idx="2"/>
          </p:nvPr>
        </p:nvSpPr>
        <p:spPr>
          <a:xfrm>
            <a:off x="255905" y="1986280"/>
            <a:ext cx="2834640" cy="3830320"/>
          </a:xfrm>
        </p:spPr>
        <p:txBody>
          <a:bodyPr>
            <a:normAutofit lnSpcReduction="10000"/>
          </a:bodyPr>
          <a:lstStyle/>
          <a:p>
            <a:r>
              <a:rPr lang="en-IN" dirty="0">
                <a:solidFill>
                  <a:schemeClr val="tx1"/>
                </a:solidFill>
              </a:rPr>
              <a:t>XML stands for Extensible Markup Language. XML is a markup language much like HTML used to describe data. XML tags are not predefined in XML. We must define our own Tags. Xml as itself is well readable both by human and machine. Also, it is scalable and simple to develop. In Android we use xml for designing our layouts because xml is lightweight language so it doesn't make our layout heavy. In this article we will go through the basic concepts of xml in Android and different XML files used for different purpose in Android. This will help you in writing a UI code to design your desired user interface.</a:t>
            </a:r>
            <a:endParaRPr lang="en-IN" dirty="0">
              <a:solidFill>
                <a:schemeClr val="tx1"/>
              </a:solidFill>
            </a:endParaRPr>
          </a:p>
        </p:txBody>
      </p:sp>
      <p:sp>
        <p:nvSpPr>
          <p:cNvPr id="2" name="Text Box 1"/>
          <p:cNvSpPr txBox="1"/>
          <p:nvPr/>
        </p:nvSpPr>
        <p:spPr>
          <a:xfrm>
            <a:off x="770255" y="1064260"/>
            <a:ext cx="1515110" cy="922020"/>
          </a:xfrm>
          <a:prstGeom prst="rect">
            <a:avLst/>
          </a:prstGeom>
          <a:noFill/>
        </p:spPr>
        <p:txBody>
          <a:bodyPr wrap="square" rtlCol="0">
            <a:spAutoFit/>
          </a:bodyPr>
          <a:p>
            <a:r>
              <a:rPr lang="en-IN" altLang="en-US" sz="5400"/>
              <a:t>XML</a:t>
            </a:r>
            <a:endParaRPr lang="en-IN" altLang="en-US" sz="5400"/>
          </a:p>
        </p:txBody>
      </p:sp>
      <p:sp>
        <p:nvSpPr>
          <p:cNvPr id="8" name="Content Placeholder 7"/>
          <p:cNvSpPr/>
          <p:nvPr>
            <p:ph idx="1"/>
          </p:nvPr>
        </p:nvSpPr>
        <p:spPr/>
        <p:txBody>
          <a:bodyPr>
            <a:normAutofit lnSpcReduction="10000"/>
          </a:bodyPr>
          <a:p>
            <a:r>
              <a:rPr lang="en-US" sz="3600" b="1">
                <a:solidFill>
                  <a:schemeClr val="bg1"/>
                </a:solidFill>
              </a:rPr>
              <a:t>Table Of Contents</a:t>
            </a:r>
            <a:r>
              <a:rPr lang="en-US">
                <a:solidFill>
                  <a:schemeClr val="bg1"/>
                </a:solidFill>
              </a:rPr>
              <a:t>:</a:t>
            </a:r>
            <a:endParaRPr lang="en-US">
              <a:solidFill>
                <a:schemeClr val="bg1"/>
              </a:solidFill>
            </a:endParaRPr>
          </a:p>
          <a:p>
            <a:pPr>
              <a:buFont typeface="Wingdings" panose="05000000000000000000" charset="0"/>
              <a:buChar char="Ø"/>
            </a:pPr>
            <a:r>
              <a:rPr lang="en-US" sz="2400">
                <a:solidFill>
                  <a:schemeClr val="bg1"/>
                </a:solidFill>
              </a:rPr>
              <a:t>Basics Of User Interface:</a:t>
            </a:r>
            <a:endParaRPr lang="en-US" sz="2400">
              <a:solidFill>
                <a:schemeClr val="bg1"/>
              </a:solidFill>
            </a:endParaRPr>
          </a:p>
          <a:p>
            <a:pPr>
              <a:buFont typeface="Wingdings" panose="05000000000000000000" charset="0"/>
              <a:buChar char="Ø"/>
            </a:pPr>
            <a:r>
              <a:rPr lang="en-US" sz="2400">
                <a:solidFill>
                  <a:schemeClr val="bg1"/>
                </a:solidFill>
              </a:rPr>
              <a:t> Different XML Files Used in Android:</a:t>
            </a:r>
            <a:endParaRPr lang="en-US" sz="2400">
              <a:solidFill>
                <a:schemeClr val="bg1"/>
              </a:solidFill>
            </a:endParaRPr>
          </a:p>
          <a:p>
            <a:pPr>
              <a:buNone/>
            </a:pPr>
            <a:r>
              <a:rPr lang="en-US" sz="4000" b="1">
                <a:solidFill>
                  <a:schemeClr val="bg1"/>
                </a:solidFill>
              </a:rPr>
              <a:t>Basic of user Interface:</a:t>
            </a:r>
            <a:endParaRPr lang="en-US" sz="4000" b="1">
              <a:solidFill>
                <a:schemeClr val="bg1"/>
              </a:solidFill>
            </a:endParaRPr>
          </a:p>
          <a:p>
            <a:r>
              <a:rPr lang="en-US" sz="2400">
                <a:solidFill>
                  <a:schemeClr val="bg1"/>
                </a:solidFill>
              </a:rPr>
              <a:t>The whole concept of Android User Interface is defined using the hierarchy of View and ViewGroup objects. A ViewGroup is an invisible container that organizes child views. These child views are other widgets which are used to make the different parts of UI. One ViewGroup can have another ViewGroup as an child element as shown in the figure given. below</a:t>
            </a:r>
            <a:r>
              <a:rPr lang="en-US" sz="2400"/>
              <a:t>:</a:t>
            </a:r>
            <a:endParaRPr 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32599" y="1621042"/>
            <a:ext cx="2947482" cy="4601183"/>
          </a:xfrm>
        </p:spPr>
        <p:txBody>
          <a:bodyPr>
            <a:noAutofit/>
          </a:bodyPr>
          <a:p>
            <a:r>
              <a:rPr lang="en-IN" altLang="en-US" sz="4000" b="1">
                <a:solidFill>
                  <a:schemeClr val="tx1"/>
                </a:solidFill>
              </a:rPr>
              <a:t>SQLite</a:t>
            </a:r>
            <a:br>
              <a:rPr lang="en-IN" altLang="en-US" sz="4000" b="1">
                <a:solidFill>
                  <a:schemeClr val="tx1"/>
                </a:solidFill>
              </a:rPr>
            </a:br>
            <a:br>
              <a:rPr lang="en-IN" altLang="en-US" sz="1400" b="1">
                <a:solidFill>
                  <a:schemeClr val="tx1"/>
                </a:solidFill>
              </a:rPr>
            </a:br>
            <a:r>
              <a:rPr lang="en-IN" altLang="en-US" sz="1600" b="1">
                <a:solidFill>
                  <a:schemeClr val="tx1"/>
                </a:solidFill>
              </a:rPr>
              <a:t>SQLite is an in-process library that implements a self-contained, serverless, zero-configuration, transactional SQL database engine. It is a database, which is zero-configured, which means like other databases you do not need to configure it in your system.</a:t>
            </a:r>
            <a:br>
              <a:rPr lang="en-IN" altLang="en-US" sz="1600" b="1">
                <a:solidFill>
                  <a:schemeClr val="tx1"/>
                </a:solidFill>
              </a:rPr>
            </a:br>
            <a:br>
              <a:rPr lang="en-IN" altLang="en-US" sz="1600" b="1">
                <a:solidFill>
                  <a:schemeClr val="tx1"/>
                </a:solidFill>
              </a:rPr>
            </a:br>
            <a:r>
              <a:rPr lang="en-IN" altLang="en-US" sz="1600" b="1">
                <a:solidFill>
                  <a:schemeClr val="tx1"/>
                </a:solidFill>
              </a:rPr>
              <a:t>SQLite engine is not a standalone process like other databases, you can link it statically or dynamically as per your requirement with your application. SQLite accesses its storage files directly</a:t>
            </a:r>
            <a:br>
              <a:rPr lang="en-IN" altLang="en-US" sz="1400"/>
            </a:br>
            <a:br>
              <a:rPr lang="en-IN" altLang="en-US" sz="1400"/>
            </a:br>
            <a:br>
              <a:rPr lang="en-IN" altLang="en-US" sz="1400"/>
            </a:br>
            <a:br>
              <a:rPr lang="en-IN" altLang="en-US" sz="1400"/>
            </a:br>
            <a:br>
              <a:rPr lang="en-IN" altLang="en-US" sz="1400"/>
            </a:br>
            <a:br>
              <a:rPr lang="en-IN" altLang="en-US" sz="1400"/>
            </a:br>
            <a:br>
              <a:rPr lang="en-IN" altLang="en-US" sz="1400"/>
            </a:br>
            <a:endParaRPr lang="en-IN" altLang="en-US" sz="1400"/>
          </a:p>
        </p:txBody>
      </p:sp>
      <p:sp>
        <p:nvSpPr>
          <p:cNvPr id="6" name="Content Placeholder 5"/>
          <p:cNvSpPr/>
          <p:nvPr>
            <p:ph idx="1"/>
          </p:nvPr>
        </p:nvSpPr>
        <p:spPr>
          <a:xfrm>
            <a:off x="3716655" y="134620"/>
            <a:ext cx="7467600" cy="6285230"/>
          </a:xfrm>
        </p:spPr>
        <p:txBody>
          <a:bodyPr>
            <a:noAutofit/>
          </a:bodyPr>
          <a:p>
            <a:pPr marL="0" indent="0">
              <a:buNone/>
            </a:pPr>
            <a:r>
              <a:rPr lang="en-US" sz="3200">
                <a:ln/>
                <a:solidFill>
                  <a:schemeClr val="bg1"/>
                </a:solidFill>
                <a:effectLst>
                  <a:outerShdw blurRad="38100" dist="19050" dir="2700000" algn="tl" rotWithShape="0">
                    <a:schemeClr val="dk1">
                      <a:alpha val="40000"/>
                    </a:schemeClr>
                  </a:outerShdw>
                </a:effectLst>
                <a:highlight>
                  <a:srgbClr val="000000"/>
                </a:highlight>
              </a:rPr>
              <a:t>Why SQLite?</a:t>
            </a:r>
            <a:endParaRPr lang="en-US" sz="3200">
              <a:ln/>
              <a:solidFill>
                <a:schemeClr val="bg1"/>
              </a:solidFill>
              <a:effectLst>
                <a:outerShdw blurRad="38100" dist="19050" dir="2700000" algn="tl" rotWithShape="0">
                  <a:schemeClr val="dk1">
                    <a:alpha val="40000"/>
                  </a:schemeClr>
                </a:outerShdw>
              </a:effectLst>
              <a:highlight>
                <a:srgbClr val="000000"/>
              </a:highlight>
            </a:endParaRPr>
          </a:p>
          <a:p>
            <a:pPr algn="just">
              <a:buFont typeface="Wingdings" panose="05000000000000000000" charset="0"/>
              <a:buChar char="Ø"/>
            </a:pPr>
            <a:r>
              <a:rPr lang="en-US" sz="1800">
                <a:solidFill>
                  <a:schemeClr val="bg1"/>
                </a:solidFill>
                <a:highlight>
                  <a:srgbClr val="000000"/>
                </a:highlight>
              </a:rPr>
              <a:t>SQLite does not require a separate server process or system to operate (serverless).</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comes with zero-configuration, which means no setup or administration needed.</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A complete SQLite database is stored in a single cross-platform disk file.</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is very small and light weight, less than 400KiB fully configured or less than 250KiB with optional features omitted.</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is self-contained, which means no external dependencies.</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transactions are fully ACID-compliant, allowing safe access from multiple processes or threads.</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supports most of the query language features found in SQL92 (SQL2) standard.</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is written in ANSI-C and provides simple and easy-to-use API.</a:t>
            </a:r>
            <a:endParaRPr lang="en-US" sz="1800">
              <a:solidFill>
                <a:schemeClr val="bg1"/>
              </a:solidFill>
              <a:highlight>
                <a:srgbClr val="000000"/>
              </a:highlight>
            </a:endParaRPr>
          </a:p>
          <a:p>
            <a:pPr algn="just">
              <a:buFont typeface="Wingdings" panose="05000000000000000000" charset="0"/>
              <a:buChar char="Ø"/>
            </a:pPr>
            <a:r>
              <a:rPr lang="en-US" sz="1800">
                <a:solidFill>
                  <a:schemeClr val="bg1"/>
                </a:solidFill>
                <a:highlight>
                  <a:srgbClr val="000000"/>
                </a:highlight>
              </a:rPr>
              <a:t>SQLite is available on UNIX (Linux, Mac OS-X, Android, iOS) and Windows (Win32, WinCE, WinRT).</a:t>
            </a:r>
            <a:endParaRPr lang="en-US" sz="1800">
              <a:solidFill>
                <a:schemeClr val="bg1"/>
              </a:solidFill>
              <a:highlight>
                <a:srgbClr val="00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AutoShape 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TextBox 6"/>
          <p:cNvSpPr txBox="1"/>
          <p:nvPr/>
        </p:nvSpPr>
        <p:spPr>
          <a:xfrm>
            <a:off x="278765" y="115570"/>
            <a:ext cx="11493500" cy="521970"/>
          </a:xfrm>
          <a:prstGeom prst="rect">
            <a:avLst/>
          </a:prstGeom>
          <a:noFill/>
        </p:spPr>
        <p:txBody>
          <a:bodyPr wrap="square" rtlCol="0">
            <a:spAutoFit/>
          </a:bodyPr>
          <a:lstStyle/>
          <a:p>
            <a:r>
              <a:rPr lang="en-IN" altLang="en-US" sz="2800" b="1" dirty="0"/>
              <a:t>                                                                     </a:t>
            </a:r>
            <a:r>
              <a:rPr lang="en-US" sz="2800" b="1" dirty="0"/>
              <a:t>Home</a:t>
            </a:r>
            <a:r>
              <a:rPr lang="en-IN" altLang="en-US" sz="2800" b="1" dirty="0"/>
              <a:t> Screen</a:t>
            </a:r>
            <a:endParaRPr lang="en-IN" altLang="en-US" sz="2800" b="1" dirty="0"/>
          </a:p>
        </p:txBody>
      </p:sp>
      <p:pic>
        <p:nvPicPr>
          <p:cNvPr id="2" name="Picture 1" descr="1"/>
          <p:cNvPicPr>
            <a:picLocks noChangeAspect="1"/>
          </p:cNvPicPr>
          <p:nvPr/>
        </p:nvPicPr>
        <p:blipFill>
          <a:blip r:embed="rId2"/>
          <a:stretch>
            <a:fillRect/>
          </a:stretch>
        </p:blipFill>
        <p:spPr>
          <a:xfrm>
            <a:off x="87630" y="942975"/>
            <a:ext cx="3735705" cy="5396230"/>
          </a:xfrm>
          <a:prstGeom prst="rect">
            <a:avLst/>
          </a:prstGeom>
        </p:spPr>
      </p:pic>
      <p:pic>
        <p:nvPicPr>
          <p:cNvPr id="4" name="Picture 3" descr="2"/>
          <p:cNvPicPr>
            <a:picLocks noChangeAspect="1"/>
          </p:cNvPicPr>
          <p:nvPr/>
        </p:nvPicPr>
        <p:blipFill>
          <a:blip r:embed="rId3"/>
          <a:stretch>
            <a:fillRect/>
          </a:stretch>
        </p:blipFill>
        <p:spPr>
          <a:xfrm>
            <a:off x="4542790" y="942975"/>
            <a:ext cx="3846830" cy="5396865"/>
          </a:xfrm>
          <a:prstGeom prst="rect">
            <a:avLst/>
          </a:prstGeom>
        </p:spPr>
      </p:pic>
      <p:pic>
        <p:nvPicPr>
          <p:cNvPr id="8" name="Picture 7" descr="Screenshot_20221116-020846221"/>
          <p:cNvPicPr>
            <a:picLocks noChangeAspect="1"/>
          </p:cNvPicPr>
          <p:nvPr/>
        </p:nvPicPr>
        <p:blipFill>
          <a:blip r:embed="rId4"/>
          <a:stretch>
            <a:fillRect/>
          </a:stretch>
        </p:blipFill>
        <p:spPr>
          <a:xfrm>
            <a:off x="9004300" y="942975"/>
            <a:ext cx="3127248" cy="5468180"/>
          </a:xfrm>
          <a:prstGeom prst="rect">
            <a:avLst/>
          </a:prstGeom>
        </p:spPr>
      </p:pic>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 design</Template>
  <TotalTime>0</TotalTime>
  <Words>7834</Words>
  <Application>WPS Presentation</Application>
  <PresentationFormat>Widescreen</PresentationFormat>
  <Paragraphs>109</Paragraphs>
  <Slides>14</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14</vt:i4>
      </vt:variant>
    </vt:vector>
  </HeadingPairs>
  <TitlesOfParts>
    <vt:vector size="36" baseType="lpstr">
      <vt:lpstr>Arial</vt:lpstr>
      <vt:lpstr>SimSun</vt:lpstr>
      <vt:lpstr>Wingdings</vt:lpstr>
      <vt:lpstr>Wingdings 2</vt:lpstr>
      <vt:lpstr>Times New Roman</vt:lpstr>
      <vt:lpstr>Tisa Offc Serif Pro (Headings)</vt:lpstr>
      <vt:lpstr>Segoe Print</vt:lpstr>
      <vt:lpstr>Corbel</vt:lpstr>
      <vt:lpstr>Lucida Sans Typewriter</vt:lpstr>
      <vt:lpstr>Arial Black</vt:lpstr>
      <vt:lpstr>Verdana</vt:lpstr>
      <vt:lpstr>inter-regular</vt:lpstr>
      <vt:lpstr>-apple-system</vt:lpstr>
      <vt:lpstr>Microsoft YaHei</vt:lpstr>
      <vt:lpstr>Arial Unicode MS</vt:lpstr>
      <vt:lpstr>Calibri</vt:lpstr>
      <vt:lpstr>Tisa Offc Serif Pro</vt:lpstr>
      <vt:lpstr>Corbel</vt:lpstr>
      <vt:lpstr>Wingdings</vt:lpstr>
      <vt:lpstr>Algerian</vt:lpstr>
      <vt:lpstr>Agency FB</vt:lpstr>
      <vt:lpstr>Frame</vt:lpstr>
      <vt:lpstr>NEWS APP</vt:lpstr>
      <vt:lpstr>ABSTRACT</vt:lpstr>
      <vt:lpstr>PowerPoint 演示文稿</vt:lpstr>
      <vt:lpstr>PowerPoint 演示文稿</vt:lpstr>
      <vt:lpstr>CSS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APP</dc:title>
  <dc:creator>Vivek Rai</dc:creator>
  <cp:lastModifiedBy>diwak</cp:lastModifiedBy>
  <cp:revision>2</cp:revision>
  <dcterms:created xsi:type="dcterms:W3CDTF">2022-05-19T02:02:00Z</dcterms:created>
  <dcterms:modified xsi:type="dcterms:W3CDTF">2022-11-15T15:31:07Z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325F6F0EEC99447D937CBFF8DA7DBF2C</vt:lpwstr>
  </property>
  <property fmtid="{D5CDD505-2E9C-101B-9397-08002B2CF9AE}" pid="4" name="KSOProductBuildVer">
    <vt:lpwstr>1033-11.2.0.11341</vt:lpwstr>
  </property>
</Properties>
</file>